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1"/>
  </p:notesMasterIdLst>
  <p:sldIdLst>
    <p:sldId id="258" r:id="rId2"/>
    <p:sldId id="259" r:id="rId3"/>
    <p:sldId id="268" r:id="rId4"/>
    <p:sldId id="264" r:id="rId5"/>
    <p:sldId id="260" r:id="rId6"/>
    <p:sldId id="265" r:id="rId7"/>
    <p:sldId id="257" r:id="rId8"/>
    <p:sldId id="269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4600" autoAdjust="0"/>
  </p:normalViewPr>
  <p:slideViewPr>
    <p:cSldViewPr>
      <p:cViewPr varScale="1">
        <p:scale>
          <a:sx n="78" d="100"/>
          <a:sy n="78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068B2-0C2D-4D0F-A8CC-7918F3CFD0BC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A76CA-43F4-4471-B64E-CB1B87CCC1E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B3E9-14D8-4EF8-BB80-85AD55C9C5F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19F-C9B4-447C-807A-91DE0B2843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B3E9-14D8-4EF8-BB80-85AD55C9C5F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19F-C9B4-447C-807A-91DE0B2843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B3E9-14D8-4EF8-BB80-85AD55C9C5F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19F-C9B4-447C-807A-91DE0B2843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B3E9-14D8-4EF8-BB80-85AD55C9C5F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19F-C9B4-447C-807A-91DE0B2843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B3E9-14D8-4EF8-BB80-85AD55C9C5F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19F-C9B4-447C-807A-91DE0B2843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B3E9-14D8-4EF8-BB80-85AD55C9C5F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19F-C9B4-447C-807A-91DE0B2843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B3E9-14D8-4EF8-BB80-85AD55C9C5F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19F-C9B4-447C-807A-91DE0B2843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B3E9-14D8-4EF8-BB80-85AD55C9C5F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19F-C9B4-447C-807A-91DE0B2843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B3E9-14D8-4EF8-BB80-85AD55C9C5F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19F-C9B4-447C-807A-91DE0B2843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B3E9-14D8-4EF8-BB80-85AD55C9C5F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19F-C9B4-447C-807A-91DE0B2843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B3E9-14D8-4EF8-BB80-85AD55C9C5F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C2919F-C9B4-447C-807A-91DE0B28437C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C7B3E9-14D8-4EF8-BB80-85AD55C9C5F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C2919F-C9B4-447C-807A-91DE0B28437C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5286388"/>
            <a:ext cx="5214974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             </a:t>
            </a:r>
            <a:r>
              <a:rPr lang="en-US" sz="2200" b="1" dirty="0" smtClean="0">
                <a:solidFill>
                  <a:schemeClr val="accent1"/>
                </a:solidFill>
              </a:rPr>
              <a:t>            </a:t>
            </a:r>
            <a:r>
              <a:rPr lang="en-US" sz="2200" b="1" dirty="0" smtClean="0">
                <a:solidFill>
                  <a:srgbClr val="FF33CC"/>
                </a:solidFill>
              </a:rPr>
              <a:t> </a:t>
            </a:r>
            <a:r>
              <a:rPr lang="uk-UA" sz="3100" b="1" dirty="0" smtClean="0">
                <a:solidFill>
                  <a:srgbClr val="FF33CC"/>
                </a:solidFill>
              </a:rPr>
              <a:t>Тема: </a:t>
            </a:r>
            <a:r>
              <a:rPr lang="en-US" sz="3100" b="1" dirty="0" smtClean="0">
                <a:solidFill>
                  <a:srgbClr val="FF33CC"/>
                </a:solidFill>
              </a:rPr>
              <a:t>     </a:t>
            </a:r>
            <a:r>
              <a:rPr lang="uk-UA" sz="2200" b="1" i="1" dirty="0" smtClean="0">
                <a:solidFill>
                  <a:srgbClr val="FF33CC"/>
                </a:solidFill>
              </a:rPr>
              <a:t>”</a:t>
            </a:r>
            <a:r>
              <a:rPr lang="uk-UA" sz="2200" b="1" dirty="0" smtClean="0">
                <a:solidFill>
                  <a:srgbClr val="FF33CC"/>
                </a:solidFill>
              </a:rPr>
              <a:t> Формування в учнів позитивної  мотивації на здоровий  спосіб   </a:t>
            </a:r>
            <a:br>
              <a:rPr lang="uk-UA" sz="2200" b="1" dirty="0" smtClean="0">
                <a:solidFill>
                  <a:srgbClr val="FF33CC"/>
                </a:solidFill>
              </a:rPr>
            </a:br>
            <a:r>
              <a:rPr lang="uk-UA" sz="2200" b="1" dirty="0" err="1" smtClean="0">
                <a:solidFill>
                  <a:srgbClr val="FF33CC"/>
                </a:solidFill>
              </a:rPr>
              <a:t>життя”</a:t>
            </a:r>
            <a:r>
              <a:rPr lang="uk-UA" sz="2200" b="0" dirty="0" smtClean="0">
                <a:solidFill>
                  <a:srgbClr val="FF33CC"/>
                </a:solidFill>
              </a:rPr>
              <a:t/>
            </a:r>
            <a:br>
              <a:rPr lang="uk-UA" sz="2200" b="0" dirty="0" smtClean="0">
                <a:solidFill>
                  <a:srgbClr val="FF33CC"/>
                </a:solidFill>
              </a:rPr>
            </a:br>
            <a:r>
              <a:rPr lang="en-US" sz="2200" b="0" dirty="0" smtClean="0">
                <a:solidFill>
                  <a:srgbClr val="FF33CC"/>
                </a:solidFill>
              </a:rPr>
              <a:t>                                                    </a:t>
            </a:r>
            <a:r>
              <a:rPr lang="uk-UA" sz="2200" b="0" dirty="0" smtClean="0">
                <a:solidFill>
                  <a:srgbClr val="FF33CC"/>
                </a:solidFill>
              </a:rPr>
              <a:t> </a:t>
            </a:r>
            <a:r>
              <a:rPr lang="uk-UA" sz="2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sz="2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2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16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sz="16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Вчитель Свинар В.О.</a:t>
            </a:r>
            <a:br>
              <a:rPr lang="uk-UA" sz="2200" b="1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Місце для вмісту 4" descr="DSC031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3428992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3428992" y="642918"/>
            <a:ext cx="4714908" cy="2143140"/>
          </a:xfrm>
        </p:spPr>
        <p:txBody>
          <a:bodyPr/>
          <a:lstStyle/>
          <a:p>
            <a:pPr algn="ctr">
              <a:buNone/>
            </a:pPr>
            <a:r>
              <a:rPr lang="uk-UA" sz="3600" b="1" dirty="0" smtClean="0">
                <a:solidFill>
                  <a:schemeClr val="accent1"/>
                </a:solidFill>
              </a:rPr>
              <a:t>Презентація</a:t>
            </a:r>
          </a:p>
          <a:p>
            <a:pPr algn="ctr">
              <a:buNone/>
            </a:pPr>
            <a:r>
              <a:rPr lang="uk-UA" sz="1800" i="1" dirty="0" smtClean="0"/>
              <a:t> </a:t>
            </a:r>
            <a:r>
              <a:rPr lang="uk-UA" sz="1800" dirty="0" smtClean="0"/>
              <a:t>педагогічного досвіду виховної роботи вчителя </a:t>
            </a:r>
            <a:r>
              <a:rPr lang="uk-UA" sz="1800" dirty="0" err="1" smtClean="0"/>
              <a:t>Романківської</a:t>
            </a:r>
            <a:r>
              <a:rPr lang="uk-UA" sz="1800" dirty="0" smtClean="0"/>
              <a:t> ЗОШ І-ІІ ступенів </a:t>
            </a:r>
          </a:p>
          <a:p>
            <a:pPr>
              <a:buNone/>
            </a:pPr>
            <a:r>
              <a:rPr lang="en-US" sz="1800" dirty="0" smtClean="0"/>
              <a:t>      </a:t>
            </a:r>
            <a:r>
              <a:rPr lang="uk-UA" sz="1800" dirty="0" smtClean="0"/>
              <a:t>Покровської </a:t>
            </a:r>
            <a:r>
              <a:rPr lang="uk-UA" sz="2000" dirty="0" smtClean="0"/>
              <a:t>районної </a:t>
            </a:r>
            <a:r>
              <a:rPr lang="uk-UA" sz="2000" dirty="0" smtClean="0"/>
              <a:t>ради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uk-UA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86808" cy="1428760"/>
          </a:xfrm>
        </p:spPr>
        <p:txBody>
          <a:bodyPr>
            <a:noAutofit/>
          </a:bodyPr>
          <a:lstStyle/>
          <a:p>
            <a:r>
              <a:rPr lang="uk-UA" sz="2800" dirty="0" err="1" smtClean="0"/>
              <a:t>“Без</a:t>
            </a:r>
            <a:r>
              <a:rPr lang="uk-UA" sz="2800" dirty="0" smtClean="0"/>
              <a:t> </a:t>
            </a:r>
            <a:r>
              <a:rPr lang="uk-UA" sz="2800" dirty="0" err="1" smtClean="0"/>
              <a:t>здоров'</a:t>
            </a:r>
            <a:r>
              <a:rPr lang="uk-UA" sz="2800" dirty="0" smtClean="0"/>
              <a:t> я і мудрість незавидна,і мистецтво бліде,і сила  в </a:t>
            </a:r>
            <a:r>
              <a:rPr lang="uk-UA" sz="2800" dirty="0" err="1" smtClean="0"/>
              <a:t>'яне</a:t>
            </a:r>
            <a:r>
              <a:rPr lang="uk-UA" sz="2800" dirty="0" smtClean="0"/>
              <a:t>, і багатство без користі, і слово </a:t>
            </a:r>
            <a:r>
              <a:rPr lang="uk-UA" sz="2800" dirty="0" err="1" smtClean="0"/>
              <a:t>безсиле”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1800" dirty="0" smtClean="0"/>
              <a:t>                                                                                                     </a:t>
            </a:r>
            <a:r>
              <a:rPr lang="uk-UA" sz="1800" dirty="0" err="1" smtClean="0"/>
              <a:t>Герофіл</a:t>
            </a:r>
            <a:r>
              <a:rPr lang="uk-UA" sz="1800" dirty="0" smtClean="0"/>
              <a:t> (бл.300р до </a:t>
            </a:r>
            <a:r>
              <a:rPr lang="uk-UA" sz="1800" dirty="0" err="1" smtClean="0"/>
              <a:t>н.е</a:t>
            </a:r>
            <a:r>
              <a:rPr lang="uk-UA" sz="1800" dirty="0" smtClean="0"/>
              <a:t>)</a:t>
            </a:r>
            <a:br>
              <a:rPr lang="uk-UA" sz="1800" dirty="0" smtClean="0"/>
            </a:br>
            <a:r>
              <a:rPr lang="uk-UA" sz="1800" dirty="0" smtClean="0"/>
              <a:t>                                                                                                      давньогрецький лікар,</a:t>
            </a:r>
            <a:br>
              <a:rPr lang="uk-UA" sz="1800" dirty="0" smtClean="0"/>
            </a:br>
            <a:r>
              <a:rPr lang="uk-UA" sz="1800" dirty="0" smtClean="0"/>
              <a:t>                                                                                                      один з основоположників </a:t>
            </a:r>
            <a:br>
              <a:rPr lang="uk-UA" sz="1800" dirty="0" smtClean="0"/>
            </a:br>
            <a:r>
              <a:rPr lang="uk-UA" sz="1800" dirty="0" smtClean="0"/>
              <a:t>                                                                                                     </a:t>
            </a:r>
            <a:r>
              <a:rPr lang="uk-UA" sz="1800" dirty="0" err="1" smtClean="0"/>
              <a:t>Олександрівської</a:t>
            </a:r>
            <a:r>
              <a:rPr lang="uk-UA" sz="1800" dirty="0" smtClean="0"/>
              <a:t> мед. школи                                                                                                     </a:t>
            </a:r>
            <a:br>
              <a:rPr lang="uk-UA" sz="1800" dirty="0" smtClean="0"/>
            </a:br>
            <a:r>
              <a:rPr lang="uk-UA" sz="1800" dirty="0" smtClean="0"/>
              <a:t>ї</a:t>
            </a:r>
            <a:endParaRPr lang="ru-RU" sz="1800" dirty="0"/>
          </a:p>
        </p:txBody>
      </p:sp>
      <p:pic>
        <p:nvPicPr>
          <p:cNvPr id="2" name="Picture 2" descr="D:\Мои документы\Мои рисунки\нови 2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038600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Мои рисунки\нови 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155"/>
            <a:ext cx="4000552" cy="3357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Копия Downloads\i (5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14624"/>
            <a:ext cx="1966921" cy="378621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Актуальність проблеми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Проблема збереження і зміцнення здоров'я населення й особливо дітей залишається однією з найбільш актуальних для держави.</a:t>
            </a:r>
          </a:p>
          <a:p>
            <a:r>
              <a:rPr lang="uk-UA" sz="2400" dirty="0" smtClean="0"/>
              <a:t>За останні роки кількість захворювань серед молоді збільшилась на 30%. Сьогодні кожний третій  першокласник має відхилення у стані здоров'я:</a:t>
            </a:r>
          </a:p>
          <a:p>
            <a:r>
              <a:rPr lang="uk-UA" sz="2400" dirty="0" smtClean="0"/>
              <a:t>-20% - 40% спостерігаються порушення постави;</a:t>
            </a:r>
          </a:p>
          <a:p>
            <a:r>
              <a:rPr lang="uk-UA" sz="2400" dirty="0" smtClean="0"/>
              <a:t>- 50% - 60% - схильність до частих захворювань;</a:t>
            </a:r>
          </a:p>
          <a:p>
            <a:r>
              <a:rPr lang="uk-UA" sz="2400" dirty="0" smtClean="0"/>
              <a:t>- Понад 50% школярів мають незадовільну фізичну підготовленість.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643050"/>
            <a:ext cx="34290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Душа дитини-жовтий соняшник,</a:t>
            </a:r>
            <a:b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До сонця тягнеться щомить,</a:t>
            </a:r>
            <a:b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Та на душі тоді лиш сонячно,</a:t>
            </a:r>
            <a:b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Коли нічого не болить,</a:t>
            </a:r>
            <a:b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Коли дитина загартована,</a:t>
            </a:r>
            <a:b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Здорова й сильна,не сумна,</a:t>
            </a:r>
            <a:b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Тоді наука  їй -  як золото,</a:t>
            </a:r>
            <a:b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А світ як казка чарівна.</a:t>
            </a:r>
            <a:b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Плекаймо,вчителі,той соняшник!</a:t>
            </a:r>
            <a:b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Нехай здоровим  він  </a:t>
            </a:r>
            <a:r>
              <a:rPr lang="uk-UA" sz="2000" dirty="0" err="1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зроста</a:t>
            </a:r>
            <a: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,</a:t>
            </a:r>
            <a:b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Обличчям  тягнеться до сонечка,</a:t>
            </a:r>
            <a:b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uk-UA" sz="2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Корінням-вглиб землі </a:t>
            </a:r>
            <a:r>
              <a:rPr lang="uk-UA" sz="2000" dirty="0" err="1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вроста</a:t>
            </a:r>
            <a:endParaRPr lang="ru-RU" sz="2000" dirty="0"/>
          </a:p>
        </p:txBody>
      </p:sp>
      <p:pic>
        <p:nvPicPr>
          <p:cNvPr id="3074" name="Picture 2" descr="D:\Мои документы\5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929058" y="1285860"/>
            <a:ext cx="5214942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33CC"/>
                </a:solidFill>
              </a:rPr>
              <a:t>Здорова нація-багата держава</a:t>
            </a:r>
            <a:r>
              <a:rPr lang="uk-UA" sz="1800" dirty="0" smtClean="0">
                <a:solidFill>
                  <a:srgbClr val="FF33CC"/>
                </a:solidFill>
              </a:rPr>
              <a:t/>
            </a:r>
            <a:br>
              <a:rPr lang="uk-UA" sz="1800" dirty="0" smtClean="0">
                <a:solidFill>
                  <a:srgbClr val="FF33CC"/>
                </a:solidFill>
              </a:rPr>
            </a:br>
            <a:endParaRPr lang="ru-RU" sz="1800" dirty="0"/>
          </a:p>
        </p:txBody>
      </p:sp>
      <p:pic>
        <p:nvPicPr>
          <p:cNvPr id="5" name="Picture 2" descr="D:\Мои документы\Мои рисунки\нови 2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928802"/>
            <a:ext cx="3726662" cy="2788907"/>
          </a:xfrm>
          <a:prstGeom prst="round2DiagRect">
            <a:avLst>
              <a:gd name="adj1" fmla="val 16667"/>
              <a:gd name="adj2" fmla="val 479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I:\Новая папка (3)\DSC034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4191028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Анкетування учнів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b="1" dirty="0" smtClean="0"/>
              <a:t>Як ви оцінюєте своє здоров я?</a:t>
            </a:r>
          </a:p>
          <a:p>
            <a:r>
              <a:rPr lang="uk-UA" sz="1800" dirty="0" smtClean="0"/>
              <a:t>Здоровий-73,2%</a:t>
            </a:r>
          </a:p>
          <a:p>
            <a:r>
              <a:rPr lang="uk-UA" sz="1800" dirty="0" smtClean="0"/>
              <a:t>Швидше здоровий,ніж не здоровий-20,4</a:t>
            </a:r>
            <a:r>
              <a:rPr lang="ru-RU" sz="1800" dirty="0" smtClean="0"/>
              <a:t>%</a:t>
            </a:r>
          </a:p>
          <a:p>
            <a:r>
              <a:rPr lang="uk-UA" sz="1800" dirty="0" err="1" smtClean="0"/>
              <a:t>Нездоровий-</a:t>
            </a:r>
            <a:r>
              <a:rPr lang="uk-UA" sz="1800" dirty="0" smtClean="0"/>
              <a:t> 0,7%</a:t>
            </a:r>
          </a:p>
          <a:p>
            <a:r>
              <a:rPr lang="uk-UA" sz="1800" dirty="0" smtClean="0"/>
              <a:t>Важко відповісти – 0,7%</a:t>
            </a:r>
          </a:p>
          <a:p>
            <a:r>
              <a:rPr lang="uk-UA" sz="2400" b="1" dirty="0" smtClean="0"/>
              <a:t>Хто в першу чергу відповідає за ваше здоров я?</a:t>
            </a:r>
          </a:p>
          <a:p>
            <a:r>
              <a:rPr lang="uk-UA" sz="1800" dirty="0" smtClean="0"/>
              <a:t>Я – 53,4%</a:t>
            </a:r>
          </a:p>
          <a:p>
            <a:r>
              <a:rPr lang="uk-UA" sz="1800" dirty="0" smtClean="0"/>
              <a:t>Батьки-44,8%</a:t>
            </a:r>
          </a:p>
          <a:p>
            <a:r>
              <a:rPr lang="uk-UA" sz="1800" dirty="0" smtClean="0"/>
              <a:t>Школа , вчителі – 0,6%</a:t>
            </a:r>
          </a:p>
          <a:p>
            <a:r>
              <a:rPr lang="uk-UA" sz="1800" dirty="0" smtClean="0"/>
              <a:t>Держава – 1,2%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Участь учнів нашої школи  в конкурсах ,проектах, змаганнях</a:t>
            </a:r>
            <a:endParaRPr lang="ru-RU" sz="4000" dirty="0"/>
          </a:p>
        </p:txBody>
      </p:sp>
      <p:pic>
        <p:nvPicPr>
          <p:cNvPr id="5" name="Місце для вмісту 4" descr="DSCN01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2614602" cy="1960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Місце для вмісту 5" descr="DSCN00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4898" y="4214818"/>
            <a:ext cx="2755466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фото\DSCN0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357694"/>
            <a:ext cx="2571769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31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429132"/>
            <a:ext cx="2831326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D:\Мои документы\Мои рисунки\нови 2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214554"/>
            <a:ext cx="2571768" cy="1969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Режим дня учнів нашої школи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Ранок </a:t>
            </a:r>
            <a:r>
              <a:rPr lang="en-US" dirty="0" smtClean="0"/>
              <a:t> </a:t>
            </a:r>
            <a:r>
              <a:rPr lang="uk-UA" dirty="0" err="1" smtClean="0"/>
              <a:t>починаєм</a:t>
            </a:r>
            <a:r>
              <a:rPr lang="en-US" dirty="0" smtClean="0"/>
              <a:t> </a:t>
            </a:r>
            <a:r>
              <a:rPr lang="uk-UA" dirty="0" smtClean="0"/>
              <a:t> ранковою зарядкою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Наші досягнення</a:t>
            </a:r>
            <a:endParaRPr lang="ru-RU" dirty="0"/>
          </a:p>
        </p:txBody>
      </p:sp>
      <p:pic>
        <p:nvPicPr>
          <p:cNvPr id="5123" name="Picture 3" descr="D:\Мои документы\Мои рисунки\2012-08-27\Новая папка\Печать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2714644" cy="3929066"/>
          </a:xfrm>
          <a:prstGeom prst="rect">
            <a:avLst/>
          </a:prstGeom>
          <a:noFill/>
        </p:spPr>
      </p:pic>
      <p:pic>
        <p:nvPicPr>
          <p:cNvPr id="5124" name="Picture 4" descr="D:\Мои документы\Мои рисунки\2012-08-27\Новая папка\Печать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3116"/>
            <a:ext cx="277889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476</TotalTime>
  <Words>200</Words>
  <Application>Microsoft Office PowerPoint</Application>
  <PresentationFormat>Екран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Поток</vt:lpstr>
      <vt:lpstr>                          Тема:      ” Формування в учнів позитивної  мотивації на здоровий  спосіб    життя”                                                         Вчитель Свинар В.О.    </vt:lpstr>
      <vt:lpstr>“Без здоров' я і мудрість незавидна,і мистецтво бліде,і сила  в 'яне, і багатство без користі, і слово безсиле”                                                                                                      Герофіл (бл.300р до н.е)                                                                                                       давньогрецький лікар,                                                                                                       один з основоположників                                                                                                       Олександрівської мед. школи                                                                                                      ї</vt:lpstr>
      <vt:lpstr>Актуальність проблеми</vt:lpstr>
      <vt:lpstr> </vt:lpstr>
      <vt:lpstr>Здорова нація-багата держава </vt:lpstr>
      <vt:lpstr>Анкетування учнів</vt:lpstr>
      <vt:lpstr>Участь учнів нашої школи  в конкурсах ,проектах, змаганнях</vt:lpstr>
      <vt:lpstr>Режим дня учнів нашої школи</vt:lpstr>
      <vt:lpstr>Наші досягнення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www.PHILka.RU</cp:lastModifiedBy>
  <cp:revision>56</cp:revision>
  <dcterms:created xsi:type="dcterms:W3CDTF">2012-09-06T08:02:39Z</dcterms:created>
  <dcterms:modified xsi:type="dcterms:W3CDTF">2014-11-20T07:47:10Z</dcterms:modified>
</cp:coreProperties>
</file>